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3907" r:id="rId2"/>
  </p:sldMasterIdLst>
  <p:notesMasterIdLst>
    <p:notesMasterId r:id="rId23"/>
  </p:notesMasterIdLst>
  <p:handoutMasterIdLst>
    <p:handoutMasterId r:id="rId24"/>
  </p:handoutMasterIdLst>
  <p:sldIdLst>
    <p:sldId id="256" r:id="rId3"/>
    <p:sldId id="278" r:id="rId4"/>
    <p:sldId id="288" r:id="rId5"/>
    <p:sldId id="291" r:id="rId6"/>
    <p:sldId id="303" r:id="rId7"/>
    <p:sldId id="304" r:id="rId8"/>
    <p:sldId id="305" r:id="rId9"/>
    <p:sldId id="306" r:id="rId10"/>
    <p:sldId id="293" r:id="rId11"/>
    <p:sldId id="294" r:id="rId12"/>
    <p:sldId id="300" r:id="rId13"/>
    <p:sldId id="295" r:id="rId14"/>
    <p:sldId id="297" r:id="rId15"/>
    <p:sldId id="301" r:id="rId16"/>
    <p:sldId id="309" r:id="rId17"/>
    <p:sldId id="310" r:id="rId18"/>
    <p:sldId id="311" r:id="rId19"/>
    <p:sldId id="312" r:id="rId20"/>
    <p:sldId id="299" r:id="rId21"/>
    <p:sldId id="308"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01"/>
            <p14:sldId id="309"/>
            <p14:sldId id="310"/>
            <p14:sldId id="311"/>
            <p14:sldId id="312"/>
            <p14:sldId id="299"/>
            <p14:sldId id="30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1111" autoAdjust="0"/>
  </p:normalViewPr>
  <p:slideViewPr>
    <p:cSldViewPr snapToGrid="0">
      <p:cViewPr varScale="1">
        <p:scale>
          <a:sx n="105" d="100"/>
          <a:sy n="105" d="100"/>
        </p:scale>
        <p:origin x="1416"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10/16/2024</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10/16/2024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0884E9E5-1A7F-054A-A5BE-BE39F89DF0C1}"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57" b="24551"/>
          <a:stretch/>
        </p:blipFill>
        <p:spPr>
          <a:xfrm>
            <a:off x="0" y="-1"/>
            <a:ext cx="6263640" cy="45720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6452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146CDAAD-6C80-AA4C-ACED-1B6B5A9D0A60}"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teacher assisting a young elementary school student with her project.  The student is biting her lip in deep concentration."/>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7732" b="5591"/>
          <a:stretch/>
        </p:blipFill>
        <p:spPr>
          <a:xfrm>
            <a:off x="1" y="1"/>
            <a:ext cx="6261599"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103903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96AC75C8-25B3-B944-9376-32E5E70BB1A8}"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338" b="10689"/>
          <a:stretch/>
        </p:blipFill>
        <p:spPr>
          <a:xfrm>
            <a:off x="0" y="8"/>
            <a:ext cx="6281651" cy="4571993"/>
          </a:xfrm>
          <a:prstGeom prst="rect">
            <a:avLst/>
          </a:prstGeom>
        </p:spPr>
      </p:pic>
    </p:spTree>
    <p:extLst>
      <p:ext uri="{BB962C8B-B14F-4D97-AF65-F5344CB8AC3E}">
        <p14:creationId xmlns:p14="http://schemas.microsoft.com/office/powerpoint/2010/main" val="2316935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EC837716-3B0F-9E4F-8339-39946BD3BBB7}"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6696" b="32013"/>
          <a:stretch/>
        </p:blipFill>
        <p:spPr>
          <a:xfrm>
            <a:off x="-52753" y="-25222"/>
            <a:ext cx="6337055" cy="4597222"/>
          </a:xfrm>
          <a:prstGeom prst="rect">
            <a:avLst/>
          </a:prstGeom>
        </p:spPr>
      </p:pic>
    </p:spTree>
    <p:extLst>
      <p:ext uri="{BB962C8B-B14F-4D97-AF65-F5344CB8AC3E}">
        <p14:creationId xmlns:p14="http://schemas.microsoft.com/office/powerpoint/2010/main" val="499789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C93DAEBB-5A77-0440-BD4E-85BDFAEE7079}"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 y="8646"/>
            <a:ext cx="6367471" cy="4563354"/>
          </a:xfrm>
          <a:prstGeom prst="rect">
            <a:avLst/>
          </a:prstGeom>
        </p:spPr>
      </p:pic>
    </p:spTree>
    <p:extLst>
      <p:ext uri="{BB962C8B-B14F-4D97-AF65-F5344CB8AC3E}">
        <p14:creationId xmlns:p14="http://schemas.microsoft.com/office/powerpoint/2010/main" val="120916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564542EE-2D8B-8D48-8B22-252AB3DA4369}"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18089"/>
          <a:stretch/>
        </p:blipFill>
        <p:spPr>
          <a:xfrm>
            <a:off x="0" y="0"/>
            <a:ext cx="6279356" cy="457200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584284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AC652B80-9E4D-8A46-B2EC-57A8391E0F96}"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349939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2BCC6E16-3D24-6246-BC88-89475F97EE6A}"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18067"/>
          <a:stretch/>
        </p:blipFill>
        <p:spPr>
          <a:xfrm>
            <a:off x="0" y="7"/>
            <a:ext cx="6277709" cy="4571994"/>
          </a:xfrm>
          <a:prstGeom prst="rect">
            <a:avLst/>
          </a:prstGeom>
        </p:spPr>
      </p:pic>
    </p:spTree>
    <p:extLst>
      <p:ext uri="{BB962C8B-B14F-4D97-AF65-F5344CB8AC3E}">
        <p14:creationId xmlns:p14="http://schemas.microsoft.com/office/powerpoint/2010/main" val="183660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C481EA2-BD24-A648-9728-00C7499BC488}"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04" r="1557" b="43014"/>
          <a:stretch/>
        </p:blipFill>
        <p:spPr>
          <a:xfrm>
            <a:off x="0" y="-2"/>
            <a:ext cx="9144000" cy="4572001"/>
          </a:xfrm>
          <a:prstGeom prst="rect">
            <a:avLst/>
          </a:prstGeom>
        </p:spPr>
      </p:pic>
    </p:spTree>
    <p:extLst>
      <p:ext uri="{BB962C8B-B14F-4D97-AF65-F5344CB8AC3E}">
        <p14:creationId xmlns:p14="http://schemas.microsoft.com/office/powerpoint/2010/main" val="299497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BFEBC6-A8ED-AE43-B433-239666D69429}"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35115"/>
          <a:stretch/>
        </p:blipFill>
        <p:spPr>
          <a:xfrm>
            <a:off x="0" y="0"/>
            <a:ext cx="9154793" cy="4572000"/>
          </a:xfrm>
          <a:prstGeom prst="rect">
            <a:avLst/>
          </a:prstGeom>
        </p:spPr>
      </p:pic>
    </p:spTree>
    <p:extLst>
      <p:ext uri="{BB962C8B-B14F-4D97-AF65-F5344CB8AC3E}">
        <p14:creationId xmlns:p14="http://schemas.microsoft.com/office/powerpoint/2010/main" val="88982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12" name="Picture 11"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43833"/>
          <a:stretch/>
        </p:blipFill>
        <p:spPr>
          <a:xfrm>
            <a:off x="0" y="1"/>
            <a:ext cx="9157394" cy="4571999"/>
          </a:xfrm>
          <a:prstGeom prst="rect">
            <a:avLst/>
          </a:prstGeom>
        </p:spPr>
      </p:pic>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C535D1-096F-ED40-811F-4F1496263DE1}"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2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1802AB8-CD26-B647-B7E0-CEEE829A912D}"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0108" b="32761"/>
          <a:stretch/>
        </p:blipFill>
        <p:spPr>
          <a:xfrm>
            <a:off x="0" y="8803"/>
            <a:ext cx="9157394" cy="4554405"/>
          </a:xfrm>
          <a:prstGeom prst="rect">
            <a:avLst/>
          </a:prstGeom>
        </p:spPr>
      </p:pic>
    </p:spTree>
    <p:extLst>
      <p:ext uri="{BB962C8B-B14F-4D97-AF65-F5344CB8AC3E}">
        <p14:creationId xmlns:p14="http://schemas.microsoft.com/office/powerpoint/2010/main" val="403138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9AEB4D6-3AD2-AD4F-952D-A79BAF8F31A0}"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spTree>
    <p:extLst>
      <p:ext uri="{BB962C8B-B14F-4D97-AF65-F5344CB8AC3E}">
        <p14:creationId xmlns:p14="http://schemas.microsoft.com/office/powerpoint/2010/main" val="351330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815C605-691F-D946-8332-F64D890CB366}"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spTree>
    <p:extLst>
      <p:ext uri="{BB962C8B-B14F-4D97-AF65-F5344CB8AC3E}">
        <p14:creationId xmlns:p14="http://schemas.microsoft.com/office/powerpoint/2010/main" val="322240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5F766DF6-916B-0A43-A487-A38EBE50130F}"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35429"/>
          <a:stretch/>
        </p:blipFill>
        <p:spPr>
          <a:xfrm>
            <a:off x="-13396" y="-701610"/>
            <a:ext cx="9157395" cy="5256025"/>
          </a:xfrm>
          <a:prstGeom prst="rect">
            <a:avLst/>
          </a:prstGeom>
        </p:spPr>
      </p:pic>
    </p:spTree>
    <p:extLst>
      <p:ext uri="{BB962C8B-B14F-4D97-AF65-F5344CB8AC3E}">
        <p14:creationId xmlns:p14="http://schemas.microsoft.com/office/powerpoint/2010/main" val="220568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CC39D9E-8098-1442-B77B-E92336F90981}"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977" b="15549"/>
          <a:stretch/>
        </p:blipFill>
        <p:spPr bwMode="auto">
          <a:xfrm>
            <a:off x="9522" y="1"/>
            <a:ext cx="9147872" cy="4571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34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FDD1E7-9686-864F-A11A-05DE6DEA627C}"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7393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000" b="0" spc="15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CB668B0-621C-034B-BAB1-A325C1E9A05F}"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25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0BE420-428D-0E42-8858-EF12C0E3B8D6}" type="datetime1">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20502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Garamond" panose="020204040303010108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768096"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Garamond" panose="02020404030301010803" pitchFamily="18"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dirty="0"/>
              <a:t>Edit Master text styles</a:t>
            </a:r>
          </a:p>
        </p:txBody>
      </p:sp>
      <p:sp>
        <p:nvSpPr>
          <p:cNvPr id="6" name="Content Placeholder 5"/>
          <p:cNvSpPr>
            <a:spLocks noGrp="1"/>
          </p:cNvSpPr>
          <p:nvPr>
            <p:ph sz="quarter" idx="4"/>
          </p:nvPr>
        </p:nvSpPr>
        <p:spPr>
          <a:xfrm>
            <a:off x="4491990"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4698E6-4AC5-4145-9C89-D4B551B0B108}" type="datetime1">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621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63427C1-1400-2148-B856-2FA052FD50B9}" type="datetime1">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946076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FCA1-28E7-FD40-B8F9-394E1A8BA9D4}" type="datetime1">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711505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4"/>
          <p:cNvSpPr>
            <a:spLocks noGrp="1"/>
          </p:cNvSpPr>
          <p:nvPr>
            <p:ph type="dt" sz="half" idx="10"/>
          </p:nvPr>
        </p:nvSpPr>
        <p:spPr/>
        <p:txBody>
          <a:bodyPr/>
          <a:lstStyle/>
          <a:p>
            <a:fld id="{F0515F30-19A3-E248-9EED-74CEDC3066D8}" type="datetime1">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6590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000" spc="15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rgbClr val="5588BB"/>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ADA29393-DEC4-8340-8069-8DDB6D8D0CA2}" type="datetime1">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8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392F65-927A-E743-A3BC-C11E9A662ADE}"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56374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8A929B-24D3-A94E-92C3-803155972A40}" type="datetime1">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10/16/2024</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FC3F1444-6BA1-D944-BB0A-69CB8893370E}" type="datetime1">
              <a:rPr lang="en-US" smtClean="0"/>
              <a:t>10/16/2024</a:t>
            </a:fld>
            <a:endParaRPr lang="en-US"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Garamond" panose="02020404030301010803" pitchFamily="18" charset="0"/>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030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Lst>
  <p:hf hdr="0" ftr="0" dt="0"/>
  <p:txStyles>
    <p:titleStyle>
      <a:lvl1pPr algn="l" defTabSz="685800" rtl="0" eaLnBrk="1" latinLnBrk="0" hangingPunct="1">
        <a:lnSpc>
          <a:spcPct val="80000"/>
        </a:lnSpc>
        <a:spcBef>
          <a:spcPct val="0"/>
        </a:spcBef>
        <a:buNone/>
        <a:defRPr sz="3000" kern="1200" cap="all" spc="75" baseline="0">
          <a:solidFill>
            <a:schemeClr val="tx1">
              <a:lumMod val="90000"/>
              <a:lumOff val="10000"/>
            </a:schemeClr>
          </a:solidFill>
          <a:latin typeface="Century Gothic" panose="020B05020202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Garamond" panose="02020404030301010803" pitchFamily="18" charset="0"/>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Garamond" panose="02020404030301010803" pitchFamily="18" charset="0"/>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a:t> </a:t>
            </a:r>
            <a:r>
              <a:rPr lang="en-US" sz="2800" dirty="0" smtClean="0">
                <a:latin typeface="Franklin Gothic Demi" panose="020B0703020102020204" pitchFamily="34" charset="0"/>
              </a:rPr>
              <a:t>School/</a:t>
            </a:r>
            <a:r>
              <a:rPr lang="en-US" sz="2800" dirty="0" err="1" smtClean="0">
                <a:latin typeface="Franklin Gothic Demi" panose="020B0703020102020204" pitchFamily="34" charset="0"/>
              </a:rPr>
              <a:t>Escuela</a:t>
            </a:r>
            <a:r>
              <a:rPr lang="en-US" sz="2800" dirty="0" smtClean="0">
                <a:latin typeface="Franklin Gothic Demi" panose="020B0703020102020204" pitchFamily="34" charset="0"/>
              </a:rPr>
              <a:t>: Jim Thorpe ES</a:t>
            </a:r>
            <a:endParaRPr lang="en-US" sz="2800" dirty="0">
              <a:latin typeface="Franklin Gothic Demi" panose="020B0703020102020204" pitchFamily="34" charset="0"/>
            </a:endParaRPr>
          </a:p>
          <a:p>
            <a:pPr algn="r"/>
            <a:r>
              <a:rPr lang="en-US" sz="2800" dirty="0" smtClean="0">
                <a:latin typeface="Franklin Gothic Demi" panose="020B0703020102020204" pitchFamily="34" charset="0"/>
              </a:rPr>
              <a:t>Date/</a:t>
            </a:r>
            <a:r>
              <a:rPr lang="en-US" sz="2800" dirty="0" err="1" smtClean="0">
                <a:latin typeface="Franklin Gothic Demi" panose="020B0703020102020204" pitchFamily="34" charset="0"/>
              </a:rPr>
              <a:t>Fecha</a:t>
            </a:r>
            <a:r>
              <a:rPr lang="en-US" sz="2800" dirty="0" smtClean="0">
                <a:latin typeface="Franklin Gothic Demi" panose="020B0703020102020204" pitchFamily="34" charset="0"/>
              </a:rPr>
              <a:t>: </a:t>
            </a:r>
            <a:r>
              <a:rPr lang="en-US" sz="2800" dirty="0" smtClean="0">
                <a:latin typeface="Franklin Gothic Demi" panose="020B0703020102020204" pitchFamily="34" charset="0"/>
              </a:rPr>
              <a:t>8/8/2024</a:t>
            </a:r>
            <a:endParaRPr lang="en-US" sz="2800" dirty="0">
              <a:latin typeface="Franklin Gothic Demi" panose="020B0703020102020204" pitchFamily="34" charset="0"/>
            </a:endParaRPr>
          </a:p>
          <a:p>
            <a:pPr algn="r"/>
            <a:r>
              <a:rPr lang="en-US" sz="2800" dirty="0">
                <a:latin typeface="Franklin Gothic Demi" panose="020B0703020102020204" pitchFamily="34" charset="0"/>
              </a:rPr>
              <a:t>Time/Hora</a:t>
            </a:r>
            <a:r>
              <a:rPr lang="en-US" sz="2800" dirty="0" smtClean="0">
                <a:latin typeface="Franklin Gothic Demi" panose="020B0703020102020204" pitchFamily="34" charset="0"/>
              </a:rPr>
              <a:t>: 3:30 – 4:30 pm</a:t>
            </a: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smtClean="0">
                <a:solidFill>
                  <a:schemeClr val="bg1"/>
                </a:solidFill>
                <a:latin typeface="Franklin Gothic Demi" panose="020B0703020102020204" pitchFamily="34" charset="0"/>
              </a:rPr>
              <a:t>TITLE I Annual </a:t>
            </a:r>
          </a:p>
          <a:p>
            <a:r>
              <a:rPr lang="en-US" sz="3600" b="1" dirty="0" smtClean="0">
                <a:solidFill>
                  <a:schemeClr val="bg1"/>
                </a:solidFill>
                <a:latin typeface="Franklin Gothic Demi" panose="020B0703020102020204" pitchFamily="34" charset="0"/>
              </a:rPr>
              <a:t>Parent Meeting </a:t>
            </a:r>
            <a:r>
              <a:rPr lang="en-US" sz="3600" b="1" dirty="0">
                <a:solidFill>
                  <a:schemeClr val="bg1"/>
                </a:solidFill>
                <a:latin typeface="Franklin Gothic Demi" panose="020B0703020102020204" pitchFamily="34" charset="0"/>
              </a:rPr>
              <a:t/>
            </a:r>
            <a:br>
              <a:rPr lang="en-US" sz="3600" b="1" dirty="0">
                <a:solidFill>
                  <a:schemeClr val="bg1"/>
                </a:solidFill>
                <a:latin typeface="Franklin Gothic Demi" panose="020B0703020102020204" pitchFamily="34" charset="0"/>
              </a:rPr>
            </a:br>
            <a:r>
              <a:rPr lang="en-US" sz="2400" b="1" dirty="0">
                <a:solidFill>
                  <a:schemeClr val="bg1"/>
                </a:solidFill>
              </a:rPr>
              <a:t/>
            </a: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r>
              <a:rPr lang="es-MX" sz="2600" i="1" dirty="0" smtClean="0">
                <a:solidFill>
                  <a:schemeClr val="accent1">
                    <a:lumMod val="75000"/>
                  </a:schemeClr>
                </a:solidFill>
                <a:latin typeface="Franklin Gothic Demi" panose="020B0703020102020204" pitchFamily="34" charset="0"/>
              </a:rPr>
              <a:t>.)</a:t>
            </a:r>
          </a:p>
          <a:p>
            <a:pPr marL="235458" lvl="1" indent="0" defTabSz="457200">
              <a:spcBef>
                <a:spcPct val="20000"/>
              </a:spcBef>
              <a:spcAft>
                <a:spcPts val="0"/>
              </a:spcAft>
              <a:buClr>
                <a:srgbClr val="5588BB"/>
              </a:buClr>
              <a:buSzPct val="115000"/>
              <a:buNone/>
              <a:defRPr/>
            </a:pPr>
            <a:endParaRPr lang="en-US" sz="1000" dirty="0" smtClean="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30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600" dirty="0" smtClean="0">
                <a:solidFill>
                  <a:srgbClr val="422C16"/>
                </a:solidFill>
                <a:latin typeface="Franklin Gothic Book" panose="020B0503020102020204" pitchFamily="34" charset="0"/>
              </a:rPr>
              <a:t>                                                             </a:t>
            </a:r>
            <a:r>
              <a:rPr lang="en-US" sz="2400" i="1" dirty="0" smtClean="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r>
              <a:rPr lang="es-MX" sz="2400" i="1" dirty="0" smtClean="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smtClean="0">
                <a:latin typeface="Franklin Gothic Demi" panose="020B0703020102020204" pitchFamily="34" charset="0"/>
              </a:rPr>
              <a:t> </a:t>
            </a:r>
            <a:r>
              <a:rPr lang="en-US" sz="2600" dirty="0" smtClean="0"/>
              <a:t>                                            </a:t>
            </a:r>
            <a:r>
              <a:rPr lang="en-US" sz="2400" i="1" dirty="0" smtClean="0">
                <a:solidFill>
                  <a:schemeClr val="accent1">
                    <a:lumMod val="75000"/>
                  </a:schemeClr>
                </a:solidFill>
                <a:latin typeface="Franklin Gothic Demi" panose="020B0703020102020204" pitchFamily="34" charset="0"/>
              </a:rPr>
              <a:t>(</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a:t>
            </a:r>
            <a:r>
              <a:rPr lang="en-US" sz="3200" dirty="0" smtClean="0">
                <a:latin typeface="Franklin Gothic Demi" panose="020B0703020102020204" pitchFamily="34" charset="0"/>
              </a:rPr>
              <a:t>District’s </a:t>
            </a:r>
            <a:r>
              <a:rPr lang="en-US" sz="3200" dirty="0">
                <a:latin typeface="Franklin Gothic Demi" panose="020B0703020102020204" pitchFamily="34" charset="0"/>
              </a:rPr>
              <a:t>Educational Accord, Honor Code, and school behavior policies. </a:t>
            </a:r>
            <a:r>
              <a:rPr lang="en-US" sz="3200" dirty="0" smtClean="0">
                <a:latin typeface="Franklin Gothic Demi" panose="020B0703020102020204" pitchFamily="34" charset="0"/>
              </a:rPr>
              <a:t>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t>
            </a:r>
            <a:r>
              <a:rPr lang="es-ES" sz="2600" i="1" dirty="0" smtClean="0">
                <a:solidFill>
                  <a:schemeClr val="accent1">
                    <a:lumMod val="75000"/>
                  </a:schemeClr>
                </a:solidFill>
                <a:latin typeface="Franklin Gothic Demi" panose="020B0703020102020204" pitchFamily="34" charset="0"/>
              </a:rPr>
              <a:t>asistan </a:t>
            </a:r>
            <a:r>
              <a:rPr lang="es-ES" sz="2600" i="1" dirty="0">
                <a:solidFill>
                  <a:schemeClr val="accent1">
                    <a:lumMod val="75000"/>
                  </a:schemeClr>
                </a:solidFill>
                <a:latin typeface="Franklin Gothic Demi" panose="020B0703020102020204" pitchFamily="34" charset="0"/>
              </a:rPr>
              <a:t>a la escuela regularmente, completen todas las tareas y en las del aula, y se adhiere al Acuerdo de la Educación del distrito, código de </a:t>
            </a:r>
            <a:r>
              <a:rPr lang="es-ES" sz="2600" i="1" dirty="0" smtClean="0">
                <a:solidFill>
                  <a:schemeClr val="accent1">
                    <a:lumMod val="75000"/>
                  </a:schemeClr>
                </a:solidFill>
                <a:latin typeface="Franklin Gothic Demi" panose="020B0703020102020204" pitchFamily="34" charset="0"/>
              </a:rPr>
              <a:t>honor</a:t>
            </a:r>
            <a:r>
              <a:rPr lang="es-ES" sz="2600" i="1" dirty="0">
                <a:solidFill>
                  <a:schemeClr val="accent1">
                    <a:lumMod val="75000"/>
                  </a:schemeClr>
                </a:solidFill>
                <a:latin typeface="Franklin Gothic Demi" panose="020B0703020102020204" pitchFamily="34" charset="0"/>
              </a:rPr>
              <a:t>, y las normas de conducta en la escuela</a:t>
            </a:r>
            <a:r>
              <a:rPr lang="es-ES"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5301" y="1453896"/>
            <a:ext cx="1797860" cy="4800600"/>
          </a:xfrm>
        </p:spPr>
        <p:txBody>
          <a:bodyPr>
            <a:normAutofit/>
          </a:bodyPr>
          <a:lstStyle/>
          <a:p>
            <a:pPr marL="0" lvl="0" indent="0" defTabSz="457200">
              <a:lnSpc>
                <a:spcPct val="100000"/>
              </a:lnSpc>
              <a:spcBef>
                <a:spcPct val="20000"/>
              </a:spcBef>
              <a:spcAft>
                <a:spcPts val="600"/>
              </a:spcAft>
              <a:buClr>
                <a:srgbClr val="83992A"/>
              </a:buClr>
              <a:buSzPct val="115000"/>
              <a:buNone/>
              <a:defRPr/>
            </a:pPr>
            <a:r>
              <a:rPr lang="en-US" altLang="en-US" sz="3600" b="1" dirty="0">
                <a:latin typeface="Franklin Gothic Demi" panose="020B0703020102020204" pitchFamily="34" charset="0"/>
              </a:rPr>
              <a:t>Last year’s survey results </a:t>
            </a:r>
          </a:p>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548640" y="209214"/>
            <a:ext cx="7696201" cy="1200329"/>
          </a:xfrm>
          <a:prstGeom prst="rect">
            <a:avLst/>
          </a:prstGeom>
        </p:spPr>
        <p:txBody>
          <a:bodyPr wrap="square">
            <a:spAutoFit/>
          </a:bodyPr>
          <a:lstStyle/>
          <a:p>
            <a:r>
              <a:rPr lang="en-US" sz="4000" b="1" cap="all" dirty="0" smtClean="0">
                <a:ln w="500">
                  <a:solidFill>
                    <a:srgbClr val="DADADA">
                      <a:shade val="20000"/>
                      <a:satMod val="120000"/>
                    </a:srgbClr>
                  </a:solidFill>
                </a:ln>
                <a:latin typeface="Franklin Gothic Demi" panose="020B0703020102020204" pitchFamily="34" charset="0"/>
                <a:ea typeface="+mj-ea"/>
                <a:cs typeface="+mj-cs"/>
              </a:rPr>
              <a:t>Districtwide Survey </a:t>
            </a:r>
            <a:r>
              <a:rPr lang="en-US" sz="4000" b="1" cap="all" dirty="0">
                <a:ln w="500">
                  <a:solidFill>
                    <a:srgbClr val="DADADA">
                      <a:shade val="20000"/>
                      <a:satMod val="120000"/>
                    </a:srgbClr>
                  </a:solidFill>
                </a:ln>
                <a:latin typeface="Franklin Gothic Demi" panose="020B0703020102020204" pitchFamily="34" charset="0"/>
                <a:ea typeface="+mj-ea"/>
                <a:cs typeface="+mj-cs"/>
              </a:rPr>
              <a:t>results</a:t>
            </a:r>
            <a:r>
              <a:rPr lang="en-US" sz="3000" b="1" cap="all" dirty="0">
                <a:ln w="500">
                  <a:solidFill>
                    <a:srgbClr val="DADADA">
                      <a:shade val="20000"/>
                      <a:satMod val="120000"/>
                    </a:srgbClr>
                  </a:solidFill>
                </a:ln>
                <a:latin typeface="Candara" pitchFamily="34" charset="0"/>
                <a:ea typeface="+mj-ea"/>
                <a:cs typeface="+mj-cs"/>
              </a:rPr>
              <a:t> </a:t>
            </a:r>
            <a:endParaRPr lang="en-US" sz="3000" b="1" cap="all" dirty="0" smtClean="0">
              <a:ln w="500">
                <a:solidFill>
                  <a:srgbClr val="DADADA">
                    <a:shade val="20000"/>
                    <a:satMod val="120000"/>
                  </a:srgbClr>
                </a:solidFill>
              </a:ln>
              <a:latin typeface="Candara" pitchFamily="34" charset="0"/>
              <a:ea typeface="+mj-ea"/>
              <a:cs typeface="+mj-cs"/>
            </a:endParaRPr>
          </a:p>
          <a:p>
            <a:pPr algn="ctr"/>
            <a:r>
              <a:rPr lang="en-US" sz="3200" i="1" dirty="0" smtClean="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a:t>
            </a:r>
            <a:r>
              <a:rPr lang="es-ES" sz="3200" i="1" dirty="0" smtClean="0">
                <a:ln w="3175" cmpd="sng">
                  <a:noFill/>
                </a:ln>
                <a:solidFill>
                  <a:schemeClr val="accent1">
                    <a:lumMod val="75000"/>
                  </a:schemeClr>
                </a:solidFill>
                <a:latin typeface="Franklin Gothic Demi" panose="020B0703020102020204" pitchFamily="34" charset="0"/>
                <a:ea typeface="+mj-ea"/>
                <a:cs typeface="+mj-cs"/>
              </a:rPr>
              <a:t>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pic>
        <p:nvPicPr>
          <p:cNvPr id="2" name="Picture 1"/>
          <p:cNvPicPr>
            <a:picLocks noChangeAspect="1"/>
          </p:cNvPicPr>
          <p:nvPr/>
        </p:nvPicPr>
        <p:blipFill>
          <a:blip r:embed="rId2"/>
          <a:stretch>
            <a:fillRect/>
          </a:stretch>
        </p:blipFill>
        <p:spPr>
          <a:xfrm>
            <a:off x="2721866" y="1298447"/>
            <a:ext cx="5522975" cy="5320365"/>
          </a:xfrm>
          <a:prstGeom prst="rect">
            <a:avLst/>
          </a:prstGeom>
        </p:spPr>
      </p:pic>
    </p:spTree>
    <p:extLst>
      <p:ext uri="{BB962C8B-B14F-4D97-AF65-F5344CB8AC3E}">
        <p14:creationId xmlns:p14="http://schemas.microsoft.com/office/powerpoint/2010/main" val="223758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endParaRPr lang="en-US" altLang="en-US" sz="3200" dirty="0" smtClean="0">
              <a:latin typeface="Franklin Gothic Demi" panose="020B0703020102020204" pitchFamily="34" charset="0"/>
            </a:endParaRPr>
          </a:p>
          <a:p>
            <a:pPr marL="0" lvl="0" indent="0" defTabSz="457200">
              <a:lnSpc>
                <a:spcPct val="100000"/>
              </a:lnSpc>
              <a:spcBef>
                <a:spcPct val="20000"/>
              </a:spcBef>
              <a:spcAft>
                <a:spcPts val="600"/>
              </a:spcAft>
              <a:buClr>
                <a:srgbClr val="83992A"/>
              </a:buClr>
              <a:buSzPct val="115000"/>
              <a:buNone/>
              <a:defRPr/>
            </a:pP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Parent </a:t>
            </a:r>
            <a:r>
              <a:rPr lang="en-US" sz="4400" b="1" cap="all" dirty="0">
                <a:ln w="500">
                  <a:solidFill>
                    <a:srgbClr val="DADADA">
                      <a:shade val="20000"/>
                      <a:satMod val="120000"/>
                    </a:srgbClr>
                  </a:solidFill>
                </a:ln>
                <a:latin typeface="Franklin Gothic Demi" panose="020B0703020102020204" pitchFamily="34" charset="0"/>
                <a:ea typeface="+mj-ea"/>
                <a:cs typeface="+mj-cs"/>
              </a:rPr>
              <a:t>And Family </a:t>
            </a:r>
            <a:endParaRPr lang="en-US" sz="4400" b="1" cap="all" dirty="0" smtClean="0">
              <a:ln w="500">
                <a:solidFill>
                  <a:srgbClr val="DADADA">
                    <a:shade val="20000"/>
                    <a:satMod val="120000"/>
                  </a:srgbClr>
                </a:solidFill>
              </a:ln>
              <a:latin typeface="Franklin Gothic Demi" panose="020B0703020102020204" pitchFamily="34" charset="0"/>
              <a:ea typeface="+mj-ea"/>
              <a:cs typeface="+mj-cs"/>
            </a:endParaRPr>
          </a:p>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smtClean="0">
                <a:ln w="3175" cmpd="sng">
                  <a:noFill/>
                </a:ln>
                <a:solidFill>
                  <a:schemeClr val="accent1">
                    <a:lumMod val="75000"/>
                  </a:schemeClr>
                </a:solidFill>
                <a:latin typeface="Franklin Gothic Demi" panose="020B0703020102020204" pitchFamily="34" charset="0"/>
                <a:ea typeface="+mj-ea"/>
                <a:cs typeface="+mj-cs"/>
              </a:rPr>
              <a:t>(</a:t>
            </a:r>
            <a:r>
              <a:rPr lang="es-ES" sz="2400" i="1" dirty="0" smtClean="0">
                <a:ln w="3175" cmpd="sng">
                  <a:noFill/>
                </a:ln>
                <a:solidFill>
                  <a:schemeClr val="accent1">
                    <a:lumMod val="75000"/>
                  </a:schemeClr>
                </a:solidFill>
                <a:latin typeface="Franklin Gothic Demi" panose="020B0703020102020204" pitchFamily="34" charset="0"/>
                <a:ea typeface="+mj-ea"/>
                <a:cs typeface="+mj-cs"/>
              </a:rPr>
              <a:t>la </a:t>
            </a:r>
            <a:r>
              <a:rPr lang="es-ES" sz="2400" i="1" dirty="0">
                <a:ln w="3175" cmpd="sng">
                  <a:noFill/>
                </a:ln>
                <a:solidFill>
                  <a:schemeClr val="accent1">
                    <a:lumMod val="75000"/>
                  </a:schemeClr>
                </a:solidFill>
                <a:latin typeface="Franklin Gothic Demi" panose="020B0703020102020204" pitchFamily="34" charset="0"/>
                <a:ea typeface="+mj-ea"/>
                <a:cs typeface="+mj-cs"/>
              </a:rPr>
              <a:t>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616" y="128016"/>
            <a:ext cx="8439912" cy="5570756"/>
          </a:xfrm>
          <a:prstGeom prst="rect">
            <a:avLst/>
          </a:prstGeom>
          <a:noFill/>
        </p:spPr>
        <p:txBody>
          <a:bodyPr wrap="square" rtlCol="0">
            <a:spAutoFit/>
          </a:bodyPr>
          <a:lstStyle/>
          <a:p>
            <a:pPr algn="ctr"/>
            <a:r>
              <a:rPr lang="en-US" sz="1400" dirty="0"/>
              <a:t>Parent and Family Engagement Policy</a:t>
            </a:r>
          </a:p>
          <a:p>
            <a:pPr algn="ctr"/>
            <a:r>
              <a:rPr lang="en-US" sz="1400" dirty="0"/>
              <a:t>Jim Thorpe Elementary School</a:t>
            </a:r>
          </a:p>
          <a:p>
            <a:pPr algn="ctr"/>
            <a:r>
              <a:rPr lang="en-US" sz="1400" dirty="0"/>
              <a:t>2024 - 2025</a:t>
            </a:r>
          </a:p>
          <a:p>
            <a:r>
              <a:rPr lang="en-US" sz="1400" dirty="0"/>
              <a:t/>
            </a:r>
            <a:br>
              <a:rPr lang="en-US" sz="1400" dirty="0"/>
            </a:br>
            <a:r>
              <a:rPr lang="en-US" sz="1200" dirty="0"/>
              <a:t>1A. This Parent and Family Engagement Policy has been jointly developed and agreed upon by Jim Thorpe Elementary School Leadership Team, school staff, and the parents of students served in the school according to Title 1. </a:t>
            </a:r>
          </a:p>
          <a:p>
            <a:r>
              <a:rPr lang="en-US" sz="1200" dirty="0"/>
              <a:t>The Annual Parent Meeting will take place on Friday, August 9, 2024 to look at the school’s Title I budget plan, review the rights and responsibilities of parents, and to review and evaluate the Parent and Family Engagement Policy through Google meet. In an effort to increase attendance, this meeting will take place in the MPR before Meet and Greet. In addition, parents will have access to the PowerPoint through the link on the website. Parents will be notified via Dojo Class Story, Dojo School Story, </a:t>
            </a:r>
            <a:r>
              <a:rPr lang="en-US" sz="1200" dirty="0" err="1"/>
              <a:t>Parentlink</a:t>
            </a:r>
            <a:r>
              <a:rPr lang="en-US" sz="1200" dirty="0"/>
              <a:t>, and the school website. An initial meeting will be held with the School Organization TEAM (SOT) on May 15, 2024, and a second meeting will be held with the SOT on August 21, 2024, to make any necessary revisions to the family Engagement Policy. The PowerPoint from these meetings will be posted on the website for those who could not attend.</a:t>
            </a:r>
          </a:p>
          <a:p>
            <a:r>
              <a:rPr lang="en-US" sz="1200" dirty="0"/>
              <a:t>1B. The last District-wide Survey for parents was held in the 2023-2024 school year. The district’s pledge of Achievement had goals to increase the numbers of parents agreeing and strongly agreeing with the following statements: “I feel informed about the current curriculum for my child’s grade level”, this increased from 79% to 100%! “The teachers really care about my child at this school” the survey went from 91% to 100%. </a:t>
            </a:r>
          </a:p>
          <a:p>
            <a:r>
              <a:rPr lang="en-US" sz="1200" dirty="0"/>
              <a:t>Results are used to develop the Parent and Family Engagement Plan. To increase the percentage of parents agreeing with feeling informed about the school, including the statement of the parents feeling welcomed, the following will take place: </a:t>
            </a:r>
          </a:p>
          <a:p>
            <a:pPr fontAlgn="base"/>
            <a:r>
              <a:rPr lang="en-US" sz="1200" dirty="0"/>
              <a:t>Go Guardian will be used to monitor students online by the classroom teachers, administrators, social worker, and counselor. </a:t>
            </a:r>
          </a:p>
          <a:p>
            <a:pPr fontAlgn="base"/>
            <a:r>
              <a:rPr lang="en-US" sz="1200" dirty="0"/>
              <a:t>The counselor, school social worker, and learning strategists will make home visits as needed. </a:t>
            </a:r>
          </a:p>
          <a:p>
            <a:pPr fontAlgn="base"/>
            <a:r>
              <a:rPr lang="en-US" sz="1200" dirty="0"/>
              <a:t>Safe Voice will continue to be posted on the school website.</a:t>
            </a:r>
          </a:p>
          <a:p>
            <a:pPr fontAlgn="base"/>
            <a:r>
              <a:rPr lang="en-US" sz="1200" dirty="0"/>
              <a:t>Monthly Spirit days will be used to get students excited about school. </a:t>
            </a:r>
          </a:p>
          <a:p>
            <a:pPr fontAlgn="base"/>
            <a:r>
              <a:rPr lang="en-US" sz="1200" dirty="0"/>
              <a:t>Daily morning announcements videos, where students say the pledge, will be posted at the beginning of class. </a:t>
            </a:r>
          </a:p>
          <a:p>
            <a:pPr fontAlgn="base"/>
            <a:r>
              <a:rPr lang="en-US" sz="1200" dirty="0"/>
              <a:t>The Facebook page, Instagram, and Twitter will be updated to include celebrations, updates, and open it up for comments. </a:t>
            </a:r>
          </a:p>
          <a:p>
            <a:pPr fontAlgn="base"/>
            <a:r>
              <a:rPr lang="en-US" sz="1200" dirty="0"/>
              <a:t>A Staff Family Engagement Team will meet at least once a month to discuss fundraisers and student/parent activities. </a:t>
            </a:r>
          </a:p>
          <a:p>
            <a:pPr fontAlgn="base"/>
            <a:r>
              <a:rPr lang="en-US" sz="1200" dirty="0"/>
              <a:t>Food/ snacks will be provided at SOT meetings and other family involvement events</a:t>
            </a:r>
          </a:p>
          <a:p>
            <a:pPr fontAlgn="base"/>
            <a:r>
              <a:rPr lang="en-US" sz="1200" dirty="0"/>
              <a:t>Teachers will use class dojo to communicate with families what is happening in the classroom, our goal is to have 100% of families on Class Dojo for regular 2-way communication. </a:t>
            </a:r>
          </a:p>
        </p:txBody>
      </p:sp>
    </p:spTree>
    <p:extLst>
      <p:ext uri="{BB962C8B-B14F-4D97-AF65-F5344CB8AC3E}">
        <p14:creationId xmlns:p14="http://schemas.microsoft.com/office/powerpoint/2010/main" val="374602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728" y="292609"/>
            <a:ext cx="8942832" cy="6370975"/>
          </a:xfrm>
          <a:prstGeom prst="rect">
            <a:avLst/>
          </a:prstGeom>
          <a:noFill/>
        </p:spPr>
        <p:txBody>
          <a:bodyPr wrap="square" rtlCol="0">
            <a:spAutoFit/>
          </a:bodyPr>
          <a:lstStyle/>
          <a:p>
            <a:r>
              <a:rPr lang="en-US" sz="1200" dirty="0"/>
              <a:t>1B. the last District-wide Survey for parents was held in the 2022-2023 school year. The district’s pledge of Achievement had goals to increase the numbers of parents agreeing and strongly agreeing with the following statements: Happy with the school and Student Safety. For the statement “Student Safety” Parents said they agree 91%! Most parents continue to agree that at the school teachers really care about their children (91% of agreement). The statement in which there was the largest increase of parents agreeing, with a total of 87%, was “I know what goes on at my student’s school”, as compared to 69% previously. In the area of “This school actively seeks the input of parents before making decisions” increased from 69% to 79%. </a:t>
            </a:r>
          </a:p>
          <a:p>
            <a:r>
              <a:rPr lang="en-US" sz="1200" dirty="0"/>
              <a:t>Results are used to develop the Parent and Family Engagement Plan. To increase the percentage of parents agreeing with feeling informed about the school, including the statement of the parents feeling welcomed, the following will take place: </a:t>
            </a:r>
          </a:p>
          <a:p>
            <a:pPr lvl="0"/>
            <a:r>
              <a:rPr lang="en-US" sz="1200" dirty="0"/>
              <a:t>Go Guardian will be used to monitor students online by the classroom teachers, administrators, social worker, and counselor. </a:t>
            </a:r>
          </a:p>
          <a:p>
            <a:pPr lvl="0"/>
            <a:r>
              <a:rPr lang="en-US" sz="1200" dirty="0"/>
              <a:t>The counselor, school social worker and learning strategists will make home visits as needed. </a:t>
            </a:r>
          </a:p>
          <a:p>
            <a:pPr lvl="0"/>
            <a:r>
              <a:rPr lang="en-US" sz="1200" dirty="0"/>
              <a:t>Safe Voice will continue to be posted on the school website.</a:t>
            </a:r>
          </a:p>
          <a:p>
            <a:pPr lvl="0"/>
            <a:r>
              <a:rPr lang="en-US" sz="1200" dirty="0"/>
              <a:t>Monthly Spirit days will be used to get students excited about school. </a:t>
            </a:r>
          </a:p>
          <a:p>
            <a:pPr lvl="0"/>
            <a:r>
              <a:rPr lang="en-US" sz="1200" dirty="0"/>
              <a:t>Daily pledge videos, where students say the pledge, will be posted at the beginning of class. </a:t>
            </a:r>
          </a:p>
          <a:p>
            <a:pPr lvl="0"/>
            <a:r>
              <a:rPr lang="en-US" sz="1200" dirty="0"/>
              <a:t>The Facebook page, Instagram and Twitter will be updated to include celebrations, updates, and open it up for comments. </a:t>
            </a:r>
          </a:p>
          <a:p>
            <a:pPr lvl="0"/>
            <a:r>
              <a:rPr lang="en-US" sz="1200" dirty="0"/>
              <a:t>A Staff Family Engagement Team will meet at least once a month to discuss fundraisers and student/parent activities. </a:t>
            </a:r>
          </a:p>
          <a:p>
            <a:pPr lvl="0"/>
            <a:r>
              <a:rPr lang="en-US" sz="1200" dirty="0"/>
              <a:t>CCSD COVID Guidelines will be followed </a:t>
            </a:r>
          </a:p>
          <a:p>
            <a:pPr lvl="0"/>
            <a:r>
              <a:rPr lang="en-US" sz="1200" dirty="0"/>
              <a:t>Food/ snacks will be provided at SOT meetings, and other family involvement events</a:t>
            </a:r>
          </a:p>
          <a:p>
            <a:pPr lvl="0"/>
            <a:r>
              <a:rPr lang="en-US" sz="1200" dirty="0"/>
              <a:t>Teachers will use class dojo to communicate with families what is happening in the classroom, our goal is to have 100% of families on Class Dojo for regular 2 way communication. </a:t>
            </a:r>
          </a:p>
          <a:p>
            <a:r>
              <a:rPr lang="en-US" sz="1200" dirty="0"/>
              <a:t> </a:t>
            </a:r>
          </a:p>
          <a:p>
            <a:r>
              <a:rPr lang="en-US" sz="1200" dirty="0"/>
              <a:t>Other than sharing Thorpe’s Parent and Family Engagement Policy at the meet and greet, a second and third meeting will be held with the SOT to review the policy and make changes if necessary. The Parent and Family Engagement Policy will be made available to the community through the school office and website. To increase participation in the CCSD Parent Survey, information is sent through </a:t>
            </a:r>
            <a:r>
              <a:rPr lang="en-US" sz="1200" dirty="0" err="1"/>
              <a:t>ClassDojo</a:t>
            </a:r>
            <a:r>
              <a:rPr lang="en-US" sz="1200" dirty="0"/>
              <a:t>, </a:t>
            </a:r>
            <a:r>
              <a:rPr lang="en-US" sz="1200" dirty="0" err="1"/>
              <a:t>Parentlink</a:t>
            </a:r>
            <a:r>
              <a:rPr lang="en-US" sz="1200" dirty="0"/>
              <a:t> and the school website and is distributed in an understandable and uniform format and in a language parents can understand. Information will be sent to families informing them of the availability of computers in the school to complete the District Survey. The survey will be reviewed at that Annual Title 1 parent meeting. 2. Jim Thorpe Elementary School will involve parents in an organized, ongoing, and timely manner by inviting them to join in the planning, review, and improvement of the Title 1 programs, School Performance Plan, and Parent and Family Engagement Policy. A parent representative is part of the school planning team. Monthly SOT meetings will take place to review the school goals and Title I implementation plan. The SOT agenda is posted on our </a:t>
            </a:r>
            <a:r>
              <a:rPr lang="en-US" sz="1200" dirty="0" err="1"/>
              <a:t>ClassDojo</a:t>
            </a:r>
            <a:r>
              <a:rPr lang="en-US" sz="1200" dirty="0"/>
              <a:t>, Parent link, and the school website at least 3 days before the meeting and a time for public comment is always added to the agenda. In addition, during the SOT voting period for parent representatives, information is sent multiple times on </a:t>
            </a:r>
            <a:r>
              <a:rPr lang="en-US" sz="1200" dirty="0" err="1"/>
              <a:t>ClassDojo</a:t>
            </a:r>
            <a:r>
              <a:rPr lang="en-US" sz="1200" dirty="0"/>
              <a:t>. </a:t>
            </a:r>
          </a:p>
          <a:p>
            <a:r>
              <a:rPr lang="en-US" sz="1200" dirty="0"/>
              <a:t>3. The Educational Involvement Accord is integrated into the registration process through Infinite Campus. Parents must review the Accord prior to completing their child's registration. Administrators and teachers will have access to the Accord whenever needed for parent/student conferences or other occasions. </a:t>
            </a:r>
          </a:p>
        </p:txBody>
      </p:sp>
    </p:spTree>
    <p:extLst>
      <p:ext uri="{BB962C8B-B14F-4D97-AF65-F5344CB8AC3E}">
        <p14:creationId xmlns:p14="http://schemas.microsoft.com/office/powerpoint/2010/main" val="257050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192024"/>
            <a:ext cx="8869680" cy="5816977"/>
          </a:xfrm>
          <a:prstGeom prst="rect">
            <a:avLst/>
          </a:prstGeom>
          <a:noFill/>
        </p:spPr>
        <p:txBody>
          <a:bodyPr wrap="square" rtlCol="0">
            <a:spAutoFit/>
          </a:bodyPr>
          <a:lstStyle/>
          <a:p>
            <a:r>
              <a:rPr lang="en-US" sz="1200" dirty="0"/>
              <a:t>Other than sharing Thorpe’s Parent and Family Engagement Policy at the meet and greet, a second and third meeting will be held with the SOT to review the policy and make changes if necessary. The Parent and Family Engagement Policy will be made available to the community through the school office and website. To increase participation in the CCSD Parent Survey, information is sent through </a:t>
            </a:r>
            <a:r>
              <a:rPr lang="en-US" sz="1200" dirty="0" err="1"/>
              <a:t>ClassDojo</a:t>
            </a:r>
            <a:r>
              <a:rPr lang="en-US" sz="1200" dirty="0"/>
              <a:t>, </a:t>
            </a:r>
            <a:r>
              <a:rPr lang="en-US" sz="1200" dirty="0" err="1"/>
              <a:t>Parentlink</a:t>
            </a:r>
            <a:r>
              <a:rPr lang="en-US" sz="1200" dirty="0"/>
              <a:t>, and the school website and is distributed in an understandable and uniform format and in a language parents can understand. Information will be sent to families informing them of the availability of computers in the school to complete the District Survey. The survey will be reviewed at that Annual Title 1 parent meeting. 2. Jim Thorpe Elementary School will involve parents in an organized, ongoing, and timely manner by inviting them to join in the planning, review, and improvement of the Title 1 programs, School Performance Plan, and Parent and Family Engagement Policy. A parent representative is part of the school planning team. Monthly SOT meetings will take place to review the school goals and Title I implementation plan. The SOT agenda is posted on our </a:t>
            </a:r>
            <a:r>
              <a:rPr lang="en-US" sz="1200" dirty="0" err="1"/>
              <a:t>ClassDojo</a:t>
            </a:r>
            <a:r>
              <a:rPr lang="en-US" sz="1200" dirty="0"/>
              <a:t>, Parent link, and the school website at least 3 days before the meeting and a time for public comment is always added to the agenda. In addition, during the SOT voting period for parent representatives, information is sent multiple times on </a:t>
            </a:r>
            <a:r>
              <a:rPr lang="en-US" sz="1200" dirty="0" err="1"/>
              <a:t>ClassDojo</a:t>
            </a:r>
            <a:r>
              <a:rPr lang="en-US" sz="1200" dirty="0"/>
              <a:t>. </a:t>
            </a:r>
          </a:p>
          <a:p>
            <a:r>
              <a:rPr lang="en-US" sz="1200" dirty="0"/>
              <a:t>3. The Educational Involvement Accord is integrated into the registration process through Infinite Campus. Parents must review the Accord before completing their child's registration. Administrators and teachers will have access to the Accord whenever needed for parent/student conferences or other occasions. </a:t>
            </a:r>
          </a:p>
          <a:p>
            <a:r>
              <a:rPr lang="en-US" sz="1200" dirty="0"/>
              <a:t>4A. Assistance will be provided to parents in understanding such topics as the Nevada Academic Content Standards (NVACS), state and local assessments, requirements of Title 1, how to monitor their child’s academic progress, as well as how to work with school staff to improve the achievement of their child. </a:t>
            </a:r>
          </a:p>
          <a:p>
            <a:r>
              <a:rPr lang="en-US" sz="1200" dirty="0"/>
              <a:t>*Parents will participate throughout the year in parent/teacher conferences where the teacher explains how they can work with their child at home and how to monitor their child’s academic progress. Parents are informed about their child’s academic progress through monthly progress reports/classroom on Infinite Campus. Parents will be reminded to check Infinite Campus and technology assistance will be provided if needed by the school’s staff members. The content of the report is explained to parents during the Annual Parent Meeting and again during parent/teacher conferences, which are held the week of October 9, 2023, and throughout the year. </a:t>
            </a:r>
            <a:endParaRPr lang="en-US" sz="1200" dirty="0" smtClean="0"/>
          </a:p>
          <a:p>
            <a:r>
              <a:rPr lang="en-US" sz="1200" dirty="0"/>
              <a:t>*Ongoing parent communication is provided through newsletters, fliers, Class Dojo, </a:t>
            </a:r>
            <a:r>
              <a:rPr lang="en-US" sz="1200" dirty="0" err="1"/>
              <a:t>Parentlink</a:t>
            </a:r>
            <a:r>
              <a:rPr lang="en-US" sz="1200" dirty="0"/>
              <a:t>, and phone calls. The communication includes information about the school curriculum, testing, school events, and tips on how parents can assist their child with classwork, homework, and school-related activities.</a:t>
            </a:r>
          </a:p>
          <a:p>
            <a:r>
              <a:rPr lang="en-US" sz="1200" dirty="0"/>
              <a:t>*Parents attend semester parent meetings to learn curriculum-based activities and strategies and receive needed supplies that they can use at home with their child. </a:t>
            </a:r>
          </a:p>
          <a:p>
            <a:r>
              <a:rPr lang="en-US" sz="1200" dirty="0"/>
              <a:t> 4B. Jim Thorpe Elementary School hosts several parent trainings and activities. These events give parents additional information about the school curriculum and resources to use at home with their child that is aligned with the NVACS.</a:t>
            </a:r>
          </a:p>
          <a:p>
            <a:r>
              <a:rPr lang="en-US" sz="1200" dirty="0"/>
              <a:t>4C. In partnership with parents, the Read by Grade 3 Strategist and the school Social Worker will hold professional development activities to educate the staff on how to communicate effectively with parents and how to view parents as equal </a:t>
            </a:r>
          </a:p>
        </p:txBody>
      </p:sp>
    </p:spTree>
    <p:extLst>
      <p:ext uri="{BB962C8B-B14F-4D97-AF65-F5344CB8AC3E}">
        <p14:creationId xmlns:p14="http://schemas.microsoft.com/office/powerpoint/2010/main" val="246712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 y="173736"/>
            <a:ext cx="8842248" cy="3293209"/>
          </a:xfrm>
          <a:prstGeom prst="rect">
            <a:avLst/>
          </a:prstGeom>
          <a:noFill/>
        </p:spPr>
        <p:txBody>
          <a:bodyPr wrap="square" rtlCol="0">
            <a:spAutoFit/>
          </a:bodyPr>
          <a:lstStyle/>
          <a:p>
            <a:r>
              <a:rPr lang="en-US" sz="1200" dirty="0"/>
              <a:t>partners in the education of their child, and how to implement and coordinate parent programs. Professional development will focus on: </a:t>
            </a:r>
          </a:p>
          <a:p>
            <a:pPr fontAlgn="base"/>
            <a:r>
              <a:rPr lang="en-US" sz="1200" dirty="0"/>
              <a:t>The value and utility of contributions of parents</a:t>
            </a:r>
          </a:p>
          <a:p>
            <a:pPr fontAlgn="base"/>
            <a:r>
              <a:rPr lang="en-US" sz="1200" dirty="0"/>
              <a:t>How to reach out to, communicate with, and work with parents as equal partners so they know what is happening in our school daily/ weekly.</a:t>
            </a:r>
          </a:p>
          <a:p>
            <a:pPr fontAlgn="base"/>
            <a:r>
              <a:rPr lang="en-US" sz="1200" dirty="0"/>
              <a:t>Implementing and coordinating parent programs </a:t>
            </a:r>
          </a:p>
          <a:p>
            <a:pPr fontAlgn="base"/>
            <a:r>
              <a:rPr lang="en-US" sz="1200" dirty="0"/>
              <a:t>Building ties between parents and the school </a:t>
            </a:r>
          </a:p>
          <a:p>
            <a:r>
              <a:rPr lang="en-US" sz="1200" dirty="0"/>
              <a:t>4D. All information related to school and parent programs and activities is sent home to parents via newsletters, the district’s phone communication system, </a:t>
            </a:r>
            <a:r>
              <a:rPr lang="en-US" sz="1200" dirty="0" err="1"/>
              <a:t>ClassDojo</a:t>
            </a:r>
            <a:r>
              <a:rPr lang="en-US" sz="1200" dirty="0"/>
              <a:t>, </a:t>
            </a:r>
            <a:r>
              <a:rPr lang="en-US" sz="1200" dirty="0" err="1"/>
              <a:t>Parentlink</a:t>
            </a:r>
            <a:r>
              <a:rPr lang="en-US" sz="1200" dirty="0"/>
              <a:t>, and the school website, and to the extent practicable, in a language that parents can understand. </a:t>
            </a:r>
          </a:p>
          <a:p>
            <a:r>
              <a:rPr lang="en-US" sz="1200" dirty="0"/>
              <a:t>4E. If allowed and safe, Jim Thorpe ES administration will coordinate and integrate feasible and appropriate parent involvement activities with the special education programs, community partnerships, and the Family Engagement Committee. Various grade levels also participate in activities through the Ronald McDonald House, Public Education Foundation, and Focus Schools Projects. In addition, parents participate in school family engagement activities such as Meet &amp; Greet, </a:t>
            </a:r>
            <a:r>
              <a:rPr lang="en-US" sz="1200" dirty="0" err="1"/>
              <a:t>PreK</a:t>
            </a:r>
            <a:r>
              <a:rPr lang="en-US" sz="1200" dirty="0"/>
              <a:t> Family days, McDonald Night, Fall Festival (literacy night), Field Day, Ornament Night, Outstanding Olympian Ceremonies, The Fun Run, Craft Fair, and Book Fairs, Social Worker led parenting workshops. </a:t>
            </a:r>
          </a:p>
          <a:p>
            <a:r>
              <a:rPr lang="en-US" sz="1200" dirty="0"/>
              <a:t>4F. Parents are supported and given the opportunity to provide feedback and comments regarding parent involvement activities. Parent comments and requests, as well as parent concern forms, are elicited and responded to in a supportive and respected manner. Parent training evaluations are reviewed after each training. The counselor and social worker work as liaisons between the school and the families at Thorpe.</a:t>
            </a:r>
          </a:p>
          <a:p>
            <a:r>
              <a:rPr lang="en-US" sz="1400" dirty="0"/>
              <a:t/>
            </a:r>
            <a:br>
              <a:rPr lang="en-US" sz="1400" dirty="0"/>
            </a:br>
            <a:endParaRPr lang="en-US" sz="1400" dirty="0"/>
          </a:p>
        </p:txBody>
      </p:sp>
    </p:spTree>
    <p:extLst>
      <p:ext uri="{BB962C8B-B14F-4D97-AF65-F5344CB8AC3E}">
        <p14:creationId xmlns:p14="http://schemas.microsoft.com/office/powerpoint/2010/main" val="145435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r>
              <a:rPr lang="en-US" sz="4400" cap="none" spc="0" dirty="0">
                <a:ln w="3175" cmpd="sng">
                  <a:noFill/>
                </a:ln>
                <a:solidFill>
                  <a:srgbClr val="83992A">
                    <a:lumMod val="75000"/>
                  </a:srgbClr>
                </a:solidFill>
                <a:latin typeface="Franklin Gothic Demi" panose="020B0703020102020204" pitchFamily="34" charset="0"/>
              </a:rPr>
              <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a:t>
            </a:r>
            <a:r>
              <a:rPr lang="en-US" altLang="en-US" sz="4000" dirty="0" smtClean="0">
                <a:latin typeface="Franklin Gothic Demi" panose="020B0703020102020204" pitchFamily="34" charset="0"/>
              </a:rPr>
              <a:t>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smtClean="0">
                <a:latin typeface="Franklin Gothic Demi" panose="020B0703020102020204" pitchFamily="34" charset="0"/>
              </a:rPr>
              <a:t>Clark </a:t>
            </a:r>
            <a:r>
              <a:rPr lang="en-US" altLang="en-US" sz="4000" dirty="0">
                <a:latin typeface="Franklin Gothic Demi" panose="020B0703020102020204" pitchFamily="34" charset="0"/>
              </a:rPr>
              <a:t>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smtClean="0">
                <a:latin typeface="Franklin Gothic Book" panose="020B0503020102020204" pitchFamily="34" charset="0"/>
              </a:rPr>
              <a:t>Federal </a:t>
            </a:r>
            <a:r>
              <a:rPr lang="en-US" altLang="en-US" sz="2100" dirty="0">
                <a:latin typeface="Franklin Gothic Book" panose="020B0503020102020204" pitchFamily="34" charset="0"/>
              </a:rPr>
              <a:t>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Every </a:t>
            </a:r>
            <a:r>
              <a:rPr lang="en-US" sz="2800" b="1" cap="all" spc="100" dirty="0">
                <a:ln w="500">
                  <a:solidFill>
                    <a:schemeClr val="tx2">
                      <a:shade val="20000"/>
                      <a:satMod val="120000"/>
                    </a:schemeClr>
                  </a:solidFill>
                </a:ln>
                <a:latin typeface="Franklin Gothic Book" panose="020B0503020102020204" pitchFamily="34" charset="0"/>
                <a:ea typeface="+mj-ea"/>
                <a:cs typeface="+mj-cs"/>
              </a:rPr>
              <a:t>Student Succeeds Act (ESSA</a:t>
            </a: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 </a:t>
            </a:r>
            <a:r>
              <a:rPr lang="en-US" sz="2400" dirty="0">
                <a:solidFill>
                  <a:srgbClr val="422C16"/>
                </a:solidFill>
                <a:latin typeface="Franklin Gothic Book" panose="020B0503020102020204" pitchFamily="34" charset="0"/>
              </a:rPr>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smtClean="0">
                <a:solidFill>
                  <a:schemeClr val="accent1">
                    <a:lumMod val="75000"/>
                  </a:schemeClr>
                </a:solidFill>
                <a:latin typeface="Franklin Gothic Book" panose="020B0503020102020204" pitchFamily="34" charset="0"/>
              </a:rPr>
              <a:t>exito</a:t>
            </a:r>
            <a:r>
              <a:rPr lang="es-ES" sz="2000" i="1" dirty="0" smtClean="0">
                <a:solidFill>
                  <a:schemeClr val="accent1">
                    <a:lumMod val="75000"/>
                  </a:schemeClr>
                </a:solidFill>
                <a:latin typeface="Franklin Gothic Book" panose="020B0503020102020204" pitchFamily="34" charset="0"/>
              </a:rPr>
              <a:t> ESSA </a:t>
            </a:r>
            <a:r>
              <a:rPr lang="es-ES" sz="2000" i="1" dirty="0">
                <a:solidFill>
                  <a:schemeClr val="accent1">
                    <a:lumMod val="75000"/>
                  </a:schemeClr>
                </a:solidFill>
                <a:latin typeface="Franklin Gothic Book" panose="020B0503020102020204" pitchFamily="34" charset="0"/>
              </a:rPr>
              <a:t>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7120FE0-A6D1-4A26-8843-D9DA9385EB3A}" type="slidenum">
              <a:rPr lang="en-US">
                <a:solidFill>
                  <a:srgbClr val="000000">
                    <a:lumMod val="90000"/>
                    <a:lumOff val="10000"/>
                  </a:srgbClr>
                </a:solidFill>
              </a:rPr>
              <a:pPr defTabSz="342900"/>
              <a:t>20</a:t>
            </a:fld>
            <a:endParaRPr lang="en-US">
              <a:solidFill>
                <a:srgbClr val="000000">
                  <a:lumMod val="90000"/>
                  <a:lumOff val="10000"/>
                </a:srgbClr>
              </a:solidFill>
            </a:endParaRPr>
          </a:p>
        </p:txBody>
      </p:sp>
      <p:pic>
        <p:nvPicPr>
          <p:cNvPr id="3" name="Picture 2"/>
          <p:cNvPicPr>
            <a:picLocks noChangeAspect="1"/>
          </p:cNvPicPr>
          <p:nvPr/>
        </p:nvPicPr>
        <p:blipFill>
          <a:blip r:embed="rId2"/>
          <a:stretch>
            <a:fillRect/>
          </a:stretch>
        </p:blipFill>
        <p:spPr>
          <a:xfrm>
            <a:off x="3224113" y="7466"/>
            <a:ext cx="2717439" cy="1834013"/>
          </a:xfrm>
          <a:prstGeom prst="rect">
            <a:avLst/>
          </a:prstGeom>
        </p:spPr>
      </p:pic>
      <p:pic>
        <p:nvPicPr>
          <p:cNvPr id="2" name="Picture 1"/>
          <p:cNvPicPr>
            <a:picLocks noChangeAspect="1"/>
          </p:cNvPicPr>
          <p:nvPr/>
        </p:nvPicPr>
        <p:blipFill>
          <a:blip r:embed="rId3"/>
          <a:stretch>
            <a:fillRect/>
          </a:stretch>
        </p:blipFill>
        <p:spPr>
          <a:xfrm>
            <a:off x="486510" y="1967188"/>
            <a:ext cx="8192643" cy="2057687"/>
          </a:xfrm>
          <a:prstGeom prst="rect">
            <a:avLst/>
          </a:prstGeom>
        </p:spPr>
      </p:pic>
    </p:spTree>
    <p:extLst>
      <p:ext uri="{BB962C8B-B14F-4D97-AF65-F5344CB8AC3E}">
        <p14:creationId xmlns:p14="http://schemas.microsoft.com/office/powerpoint/2010/main" val="395734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a:t>
            </a:r>
            <a:r>
              <a:rPr lang="en-US" sz="3200" dirty="0" smtClean="0">
                <a:latin typeface="Franklin Gothic Demi Cond" panose="020B0706030402020204" pitchFamily="34" charset="0"/>
              </a:rPr>
              <a:t>federally </a:t>
            </a:r>
            <a:r>
              <a:rPr lang="en-US" sz="3200" dirty="0">
                <a:latin typeface="Franklin Gothic Demi Cond" panose="020B0706030402020204" pitchFamily="34" charset="0"/>
              </a:rPr>
              <a:t>funded </a:t>
            </a:r>
            <a:r>
              <a:rPr lang="en-US" sz="3200" dirty="0" smtClean="0">
                <a:latin typeface="Franklin Gothic Demi Cond" panose="020B0706030402020204" pitchFamily="34" charset="0"/>
              </a:rPr>
              <a:t>academic </a:t>
            </a:r>
            <a:r>
              <a:rPr lang="en-US" sz="3200" dirty="0">
                <a:latin typeface="Franklin Gothic Demi Cond" panose="020B0706030402020204" pitchFamily="34" charset="0"/>
              </a:rPr>
              <a:t>assistance program for schools.</a:t>
            </a:r>
            <a:r>
              <a:rPr lang="en-US" sz="2800" dirty="0">
                <a:solidFill>
                  <a:srgbClr val="54381C"/>
                </a:solidFill>
                <a:latin typeface="Franklin Gothic Demi Cond" panose="020B0706030402020204" pitchFamily="34" charset="0"/>
              </a:rPr>
              <a:t> </a:t>
            </a:r>
            <a:endParaRPr lang="en-US" sz="2800" dirty="0" smtClean="0">
              <a:solidFill>
                <a:srgbClr val="54381C"/>
              </a:solidFill>
              <a:latin typeface="Franklin Gothic Demi Cond" panose="020B0706030402020204" pitchFamily="34" charset="0"/>
            </a:endParaRP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smtClean="0">
                <a:solidFill>
                  <a:schemeClr val="accent1">
                    <a:lumMod val="75000"/>
                  </a:schemeClr>
                </a:solidFill>
                <a:latin typeface="Franklin Gothic Demi Cond" panose="020B0706030402020204" pitchFamily="34" charset="0"/>
              </a:rPr>
              <a:t>		</a:t>
            </a:r>
            <a:r>
              <a:rPr lang="en-US"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un programa de fondos Federales para la </a:t>
            </a:r>
            <a:r>
              <a:rPr lang="es-MX" sz="2600" i="1" dirty="0" smtClean="0">
                <a:solidFill>
                  <a:schemeClr val="accent1">
                    <a:lumMod val="75000"/>
                  </a:schemeClr>
                </a:solidFill>
                <a:latin typeface="Franklin Gothic Demi Cond" panose="020B0706030402020204" pitchFamily="34" charset="0"/>
              </a:rPr>
              <a:t>		asistencia </a:t>
            </a:r>
            <a:r>
              <a:rPr lang="es-MX" sz="2600" i="1" dirty="0">
                <a:solidFill>
                  <a:schemeClr val="accent1">
                    <a:lumMod val="75000"/>
                  </a:schemeClr>
                </a:solidFill>
                <a:latin typeface="Franklin Gothic Demi Cond" panose="020B0706030402020204" pitchFamily="34" charset="0"/>
              </a:rPr>
              <a:t>académica de las escuelas</a:t>
            </a:r>
            <a:r>
              <a:rPr lang="es-MX" sz="2600" i="1" dirty="0" smtClean="0">
                <a:solidFill>
                  <a:schemeClr val="accent1">
                    <a:lumMod val="75000"/>
                  </a:schemeClr>
                </a:solidFill>
                <a:latin typeface="Franklin Gothic Demi Cond" panose="020B0706030402020204" pitchFamily="34" charset="0"/>
              </a:rPr>
              <a:t>.)</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smtClean="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smtClean="0">
                <a:latin typeface="Franklin Gothic Demi Cond" panose="020B0706030402020204" pitchFamily="34" charset="0"/>
              </a:rPr>
              <a:t>ensure</a:t>
            </a:r>
            <a:r>
              <a:rPr lang="es-MX" sz="3200" dirty="0" smtClean="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3200" dirty="0" smtClean="0">
                <a:latin typeface="Franklin Gothic Demi Cond" panose="020B0706030402020204" pitchFamily="34" charset="0"/>
              </a:rPr>
              <a:t>       </a:t>
            </a:r>
            <a:r>
              <a:rPr lang="es-MX"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La meta de 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asegurar una alta educación de alta calidad para cada uno de los </a:t>
            </a:r>
            <a:r>
              <a:rPr lang="es-MX" sz="2600" i="1" dirty="0" smtClean="0">
                <a:solidFill>
                  <a:schemeClr val="accent1">
                    <a:lumMod val="75000"/>
                  </a:schemeClr>
                </a:solidFill>
                <a:latin typeface="Franklin Gothic Demi Cond" panose="020B0706030402020204" pitchFamily="34" charset="0"/>
              </a:rPr>
              <a:t>niños/as.)</a:t>
            </a:r>
            <a:endParaRPr lang="es-MX" sz="2600" i="1"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smtClean="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788075" cy="3626346"/>
          </a:xfrm>
        </p:spPr>
        <p:txBody>
          <a:bodyPr>
            <a:normAutofit/>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endParaRPr lang="en-US" altLang="en-US" sz="2400" dirty="0">
              <a:solidFill>
                <a:schemeClr val="accent1">
                  <a:lumMod val="75000"/>
                </a:schemeClr>
              </a:solidFill>
              <a:latin typeface="Franklin Gothic Demi" panose="020B0703020102020204" pitchFamily="34" charset="0"/>
            </a:endParaRPr>
          </a:p>
          <a:p>
            <a:pPr lvl="8">
              <a:lnSpc>
                <a:spcPct val="80000"/>
              </a:lnSpc>
              <a:buClr>
                <a:srgbClr val="5588BB"/>
              </a:buClr>
              <a:buFont typeface="Wingdings" panose="05000000000000000000" pitchFamily="2" charset="2"/>
              <a:buChar char="§"/>
              <a:defRPr/>
            </a:pPr>
            <a:r>
              <a:rPr lang="en-US" altLang="en-US" sz="3500" dirty="0" smtClean="0">
                <a:latin typeface="Franklin Gothic Book" panose="020B0503020102020204" pitchFamily="34" charset="0"/>
              </a:rPr>
              <a:t>Class size reduction teacher x2</a:t>
            </a:r>
          </a:p>
          <a:p>
            <a:pPr lvl="8">
              <a:lnSpc>
                <a:spcPct val="80000"/>
              </a:lnSpc>
              <a:buClr>
                <a:srgbClr val="5588BB"/>
              </a:buClr>
              <a:buFont typeface="Wingdings" panose="05000000000000000000" pitchFamily="2" charset="2"/>
              <a:buChar char="§"/>
              <a:defRPr/>
            </a:pPr>
            <a:r>
              <a:rPr lang="en-US" altLang="en-US" sz="3200" dirty="0" smtClean="0">
                <a:latin typeface="Franklin Gothic Book" panose="020B0503020102020204" pitchFamily="34" charset="0"/>
              </a:rPr>
              <a:t>4</a:t>
            </a:r>
            <a:r>
              <a:rPr lang="en-US" altLang="en-US" sz="3200" baseline="30000" dirty="0" smtClean="0">
                <a:latin typeface="Franklin Gothic Book" panose="020B0503020102020204" pitchFamily="34" charset="0"/>
              </a:rPr>
              <a:t>th</a:t>
            </a:r>
            <a:r>
              <a:rPr lang="en-US" altLang="en-US" sz="3200" dirty="0" smtClean="0">
                <a:latin typeface="Franklin Gothic Book" panose="020B0503020102020204" pitchFamily="34" charset="0"/>
              </a:rPr>
              <a:t> and 5</a:t>
            </a:r>
            <a:r>
              <a:rPr lang="en-US" altLang="en-US" sz="3200" baseline="30000" dirty="0" smtClean="0">
                <a:latin typeface="Franklin Gothic Book" panose="020B0503020102020204" pitchFamily="34" charset="0"/>
              </a:rPr>
              <a:t>th</a:t>
            </a:r>
            <a:r>
              <a:rPr lang="en-US" altLang="en-US" sz="3200" dirty="0" smtClean="0">
                <a:latin typeface="Franklin Gothic Book" panose="020B0503020102020204" pitchFamily="34" charset="0"/>
              </a:rPr>
              <a:t> grade </a:t>
            </a:r>
          </a:p>
          <a:p>
            <a:pPr lvl="8">
              <a:lnSpc>
                <a:spcPct val="80000"/>
              </a:lnSpc>
              <a:buClr>
                <a:srgbClr val="5588BB"/>
              </a:buClr>
              <a:buFont typeface="Wingdings" panose="05000000000000000000" pitchFamily="2" charset="2"/>
              <a:buChar char="§"/>
              <a:defRPr/>
            </a:pPr>
            <a:r>
              <a:rPr lang="en-US" altLang="en-US" sz="3200" dirty="0" smtClean="0">
                <a:latin typeface="Franklin Gothic Book" panose="020B0503020102020204" pitchFamily="34" charset="0"/>
              </a:rPr>
              <a:t>3 CTTs</a:t>
            </a:r>
            <a:endParaRPr lang="en-US" altLang="en-US" sz="2000" b="1" i="1" dirty="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smtClean="0">
                <a:latin typeface="Franklin Gothic Demi" panose="020B0703020102020204" pitchFamily="34" charset="0"/>
              </a:rPr>
              <a:t>WHAT DOES TITLE I PROVIDE AT MY CHILD’S SCHOOL? </a:t>
            </a:r>
          </a:p>
          <a:p>
            <a:pPr algn="ct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8904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smtClean="0">
                <a:latin typeface="Franklin Gothic Demi" panose="020B0703020102020204" pitchFamily="34" charset="0"/>
              </a:rPr>
              <a:t>FOR SCHOOLS, ESSA:</a:t>
            </a:r>
            <a:br>
              <a:rPr lang="en-US" dirty="0" smtClean="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smtClean="0">
                <a:solidFill>
                  <a:schemeClr val="accent1">
                    <a:lumMod val="75000"/>
                  </a:schemeClr>
                </a:solidFill>
                <a:latin typeface="Franklin Gothic Demi" panose="020B0703020102020204" pitchFamily="34" charset="0"/>
              </a:rPr>
              <a:t>Escuelas</a:t>
            </a:r>
            <a:r>
              <a:rPr lang="en-US" sz="3200" i="1" dirty="0" smtClean="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smtClean="0">
                <a:latin typeface="Franklin Gothic Demi" panose="020B0703020102020204" pitchFamily="34" charset="0"/>
              </a:rPr>
              <a:t>Ensures </a:t>
            </a:r>
            <a:r>
              <a:rPr lang="en-US" altLang="en-US" sz="2800" dirty="0">
                <a:latin typeface="Franklin Gothic Demi" panose="020B0703020102020204" pitchFamily="34" charset="0"/>
              </a:rPr>
              <a:t>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r>
              <a:rPr lang="es-MX" altLang="en-US" sz="2400" i="1" dirty="0" smtClean="0">
                <a:solidFill>
                  <a:schemeClr val="accent1">
                    <a:lumMod val="75000"/>
                  </a:schemeClr>
                </a:solidFill>
                <a:latin typeface="Franklin Gothic Demi" panose="020B0703020102020204" pitchFamily="34" charset="0"/>
              </a:rPr>
              <a:t>.)</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smtClean="0">
              <a:latin typeface="Franklin Gothic Demi" panose="020B0703020102020204" pitchFamily="34" charset="0"/>
            </a:endParaRPr>
          </a:p>
          <a:p>
            <a:pPr defTabSz="914400">
              <a:defRPr/>
            </a:pPr>
            <a:r>
              <a:rPr lang="en-US" altLang="en-US" sz="3200" dirty="0" smtClean="0">
                <a:latin typeface="Franklin Gothic Demi" panose="020B0703020102020204" pitchFamily="34" charset="0"/>
              </a:rPr>
              <a:t>Provides </a:t>
            </a:r>
            <a:r>
              <a:rPr lang="en-US" altLang="en-US" sz="3200" dirty="0">
                <a:latin typeface="Franklin Gothic Demi" panose="020B0703020102020204" pitchFamily="34" charset="0"/>
              </a:rPr>
              <a:t>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smtClean="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r>
              <a:rPr lang="es-MX" altLang="en-US" sz="2800" i="1" dirty="0" smtClean="0">
                <a:solidFill>
                  <a:schemeClr val="accent1">
                    <a:lumMod val="75000"/>
                  </a:schemeClr>
                </a:solidFill>
                <a:latin typeface="Franklin Gothic Demi" panose="020B0703020102020204" pitchFamily="34" charset="0"/>
              </a:rPr>
              <a:t>.)</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r>
              <a:rPr lang="es-MX" sz="2800" i="1" dirty="0" smtClean="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smtClean="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r>
              <a:rPr lang="es-ES" sz="2600" i="1" dirty="0" smtClean="0">
                <a:solidFill>
                  <a:schemeClr val="accent1">
                    <a:lumMod val="75000"/>
                  </a:schemeClr>
                </a:solidFill>
                <a:latin typeface="Franklin Gothic Demi" panose="020B0703020102020204" pitchFamily="34" charset="0"/>
              </a:rPr>
              <a:t>.)</a:t>
            </a:r>
            <a:endParaRPr lang="es-ES" sz="2600" i="1" dirty="0">
              <a:solidFill>
                <a:schemeClr val="accent1">
                  <a:lumMod val="75000"/>
                </a:schemeClr>
              </a:solidFill>
              <a:latin typeface="Franklin Gothic Demi" panose="020B0703020102020204" pitchFamily="34" charset="0"/>
            </a:endParaRP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a:t>
            </a:r>
            <a:r>
              <a:rPr lang="es-MX" sz="2600" i="1" dirty="0" smtClean="0">
                <a:solidFill>
                  <a:schemeClr val="accent1">
                    <a:lumMod val="75000"/>
                  </a:schemeClr>
                </a:solidFill>
                <a:latin typeface="Franklin Gothic Demi" panose="020B0703020102020204" pitchFamily="34" charset="0"/>
              </a:rPr>
              <a:t> las </a:t>
            </a:r>
            <a:r>
              <a:rPr lang="es-MX" sz="2600" i="1" dirty="0">
                <a:solidFill>
                  <a:schemeClr val="accent1">
                    <a:lumMod val="75000"/>
                  </a:schemeClr>
                </a:solidFill>
                <a:latin typeface="Franklin Gothic Demi" panose="020B0703020102020204" pitchFamily="34" charset="0"/>
              </a:rPr>
              <a:t>credenciales del maestro de su hijo/a</a:t>
            </a:r>
            <a:r>
              <a:rPr lang="es-MX"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t>
            </a:r>
            <a:r>
              <a:rPr lang="en-US" sz="4000" dirty="0" smtClean="0">
                <a:latin typeface="Franklin Gothic Demi Cond" panose="020B0706030402020204" pitchFamily="34" charset="0"/>
              </a:rPr>
              <a:t>arents</a:t>
            </a:r>
            <a:r>
              <a:rPr lang="en-US" sz="4000" dirty="0">
                <a:latin typeface="Franklin Gothic Demi Cond" panose="020B0706030402020204" pitchFamily="34" charset="0"/>
              </a:rPr>
              <a:t>’ </a:t>
            </a:r>
            <a:r>
              <a:rPr lang="en-US" sz="4000" dirty="0" smtClean="0">
                <a:latin typeface="Franklin Gothic Demi Cond" panose="020B0706030402020204" pitchFamily="34" charset="0"/>
              </a:rPr>
              <a:t>Rights </a:t>
            </a:r>
            <a:r>
              <a:rPr lang="en-US" sz="4000" dirty="0">
                <a:latin typeface="Franklin Gothic Demi Cond" panose="020B0706030402020204" pitchFamily="34" charset="0"/>
              </a:rPr>
              <a:t>and </a:t>
            </a:r>
            <a:r>
              <a:rPr lang="en-US" sz="4000" dirty="0" smtClean="0">
                <a:latin typeface="Franklin Gothic Demi Cond" panose="020B0706030402020204" pitchFamily="34" charset="0"/>
              </a:rPr>
              <a:t>Responsibilities </a:t>
            </a:r>
            <a:r>
              <a:rPr lang="es-MX" sz="2800" i="1" dirty="0" smtClean="0">
                <a:solidFill>
                  <a:schemeClr val="accent1">
                    <a:lumMod val="75000"/>
                  </a:schemeClr>
                </a:solidFill>
                <a:latin typeface="Franklin Gothic Demi Cond" panose="020B0706030402020204" pitchFamily="34" charset="0"/>
              </a:rPr>
              <a:t>(Derechos </a:t>
            </a:r>
            <a:r>
              <a:rPr lang="es-MX" sz="2800" i="1" dirty="0">
                <a:solidFill>
                  <a:schemeClr val="accent1">
                    <a:lumMod val="75000"/>
                  </a:schemeClr>
                </a:solidFill>
                <a:latin typeface="Franklin Gothic Demi Cond" panose="020B0706030402020204" pitchFamily="34" charset="0"/>
              </a:rPr>
              <a:t>de los padres y sus </a:t>
            </a:r>
            <a:r>
              <a:rPr lang="es-MX" sz="2800" i="1" dirty="0" smtClean="0">
                <a:solidFill>
                  <a:schemeClr val="accent1">
                    <a:lumMod val="75000"/>
                  </a:schemeClr>
                </a:solidFill>
                <a:latin typeface="Franklin Gothic Demi Cond" panose="020B0706030402020204" pitchFamily="34" charset="0"/>
              </a:rPr>
              <a:t>responsabilidades</a:t>
            </a:r>
            <a:r>
              <a:rPr lang="en-US" sz="2800" i="1" dirty="0" smtClean="0">
                <a:solidFill>
                  <a:schemeClr val="accent1">
                    <a:lumMod val="75000"/>
                  </a:schemeClr>
                </a:solidFill>
                <a:latin typeface="Franklin Gothic Demi Cond" panose="020B0706030402020204" pitchFamily="34" charset="0"/>
              </a:rPr>
              <a:t>)</a:t>
            </a:r>
            <a:endParaRPr lang="en-US" sz="2800" i="1" dirty="0">
              <a:solidFill>
                <a:schemeClr val="accent1">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264083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CCSD Brand">
      <a:dk1>
        <a:srgbClr val="000000"/>
      </a:dk1>
      <a:lt1>
        <a:sysClr val="window" lastClr="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Brand Fonts">
      <a:majorFont>
        <a:latin typeface="Century Gothic"/>
        <a:ea typeface=""/>
        <a:cs typeface=""/>
      </a:majorFont>
      <a:minorFont>
        <a:latin typeface="Garamond"/>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3585</TotalTime>
  <Words>3014</Words>
  <Application>Microsoft Office PowerPoint</Application>
  <PresentationFormat>On-screen Show (4:3)</PresentationFormat>
  <Paragraphs>125</Paragraphs>
  <Slides>20</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20</vt:i4>
      </vt:variant>
    </vt:vector>
  </HeadingPairs>
  <TitlesOfParts>
    <vt:vector size="34" baseType="lpstr">
      <vt:lpstr>Arial</vt:lpstr>
      <vt:lpstr>Calibri</vt:lpstr>
      <vt:lpstr>Candara</vt:lpstr>
      <vt:lpstr>Century Gothic</vt:lpstr>
      <vt:lpstr>Franklin Gothic Book</vt:lpstr>
      <vt:lpstr>Franklin Gothic Demi</vt:lpstr>
      <vt:lpstr>Franklin Gothic Demi Cond</vt:lpstr>
      <vt:lpstr>Garamond</vt:lpstr>
      <vt:lpstr>Tw Cen MT</vt:lpstr>
      <vt:lpstr>Tw Cen MT Condensed</vt:lpstr>
      <vt:lpstr>Wingdings</vt:lpstr>
      <vt:lpstr>Wingdings 3</vt:lpstr>
      <vt:lpstr>Integral</vt:lpstr>
      <vt:lpstr>1_Integral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Windows User</cp:lastModifiedBy>
  <cp:revision>125</cp:revision>
  <cp:lastPrinted>2019-08-05T03:47:46Z</cp:lastPrinted>
  <dcterms:created xsi:type="dcterms:W3CDTF">2018-07-16T15:51:20Z</dcterms:created>
  <dcterms:modified xsi:type="dcterms:W3CDTF">2024-10-16T17:28:07Z</dcterms:modified>
</cp:coreProperties>
</file>